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56" r:id="rId2"/>
    <p:sldId id="257" r:id="rId3"/>
    <p:sldId id="258" r:id="rId4"/>
    <p:sldId id="262" r:id="rId5"/>
    <p:sldId id="263" r:id="rId6"/>
    <p:sldId id="264" r:id="rId7"/>
    <p:sldId id="265"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73" autoAdjust="0"/>
  </p:normalViewPr>
  <p:slideViewPr>
    <p:cSldViewPr snapToGrid="0">
      <p:cViewPr>
        <p:scale>
          <a:sx n="66" d="100"/>
          <a:sy n="66" d="100"/>
        </p:scale>
        <p:origin x="677" y="31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C8C75C-EE52-4383-85BE-24975AC4BF0A}" type="datetimeFigureOut">
              <a:rPr lang="en-GB" smtClean="0"/>
              <a:t>16/12/2025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381871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C8C75C-EE52-4383-85BE-24975AC4BF0A}" type="datetimeFigureOut">
              <a:rPr lang="en-GB" smtClean="0"/>
              <a:t>16/12/2025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39230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C8C75C-EE52-4383-85BE-24975AC4BF0A}" type="datetimeFigureOut">
              <a:rPr lang="en-GB" smtClean="0"/>
              <a:t>16/12/2025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42593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8C75C-EE52-4383-85BE-24975AC4BF0A}" type="datetimeFigureOut">
              <a:rPr lang="en-GB" smtClean="0"/>
              <a:t>16/12/2025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269247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C8C75C-EE52-4383-85BE-24975AC4BF0A}" type="datetimeFigureOut">
              <a:rPr lang="en-GB" smtClean="0"/>
              <a:t>16/12/2025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73576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FC8C75C-EE52-4383-85BE-24975AC4BF0A}" type="datetimeFigureOut">
              <a:rPr lang="en-GB" smtClean="0"/>
              <a:t>16/12/2025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400114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FC8C75C-EE52-4383-85BE-24975AC4BF0A}" type="datetimeFigureOut">
              <a:rPr lang="en-GB" smtClean="0"/>
              <a:t>16/12/2025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298224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FC8C75C-EE52-4383-85BE-24975AC4BF0A}" type="datetimeFigureOut">
              <a:rPr lang="en-GB" smtClean="0"/>
              <a:t>16/12/2025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273758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C8C75C-EE52-4383-85BE-24975AC4BF0A}" type="datetimeFigureOut">
              <a:rPr lang="en-GB" smtClean="0"/>
              <a:t>16/12/2025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279213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FC8C75C-EE52-4383-85BE-24975AC4BF0A}" type="datetimeFigureOut">
              <a:rPr lang="en-GB" smtClean="0"/>
              <a:t>16/12/2025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154820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FC8C75C-EE52-4383-85BE-24975AC4BF0A}" type="datetimeFigureOut">
              <a:rPr lang="en-GB" smtClean="0"/>
              <a:t>16/12/2025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C40FECF-911F-4E36-B3D9-7ED97BE361F0}" type="slidenum">
              <a:rPr lang="en-GB" smtClean="0"/>
              <a:t>‹#›</a:t>
            </a:fld>
            <a:endParaRPr lang="en-GB"/>
          </a:p>
        </p:txBody>
      </p:sp>
    </p:spTree>
    <p:extLst>
      <p:ext uri="{BB962C8B-B14F-4D97-AF65-F5344CB8AC3E}">
        <p14:creationId xmlns:p14="http://schemas.microsoft.com/office/powerpoint/2010/main" val="355975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FC8C75C-EE52-4383-85BE-24975AC4BF0A}" type="datetimeFigureOut">
              <a:rPr lang="en-GB" smtClean="0"/>
              <a:t>16/12/2025</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C40FECF-911F-4E36-B3D9-7ED97BE361F0}" type="slidenum">
              <a:rPr lang="en-GB" smtClean="0"/>
              <a:t>‹#›</a:t>
            </a:fld>
            <a:endParaRPr lang="en-GB"/>
          </a:p>
        </p:txBody>
      </p:sp>
    </p:spTree>
    <p:extLst>
      <p:ext uri="{BB962C8B-B14F-4D97-AF65-F5344CB8AC3E}">
        <p14:creationId xmlns:p14="http://schemas.microsoft.com/office/powerpoint/2010/main" val="82416378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apply-for-business-rate-relief/empty-property-relief" TargetMode="External"/><Relationship Id="rId2" Type="http://schemas.openxmlformats.org/officeDocument/2006/relationships/hyperlink" Target="https://www.gov.uk/calculate-your-business-ra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862" y="1322587"/>
            <a:ext cx="7842069" cy="2097894"/>
          </a:xfrm>
        </p:spPr>
        <p:txBody>
          <a:bodyPr/>
          <a:lstStyle/>
          <a:p>
            <a:r>
              <a:rPr lang="en-GB" dirty="0"/>
              <a:t>Making Meanwhile Space Work For  You</a:t>
            </a:r>
          </a:p>
        </p:txBody>
      </p:sp>
      <p:sp>
        <p:nvSpPr>
          <p:cNvPr id="3" name="Subtitle 2"/>
          <p:cNvSpPr>
            <a:spLocks noGrp="1"/>
          </p:cNvSpPr>
          <p:nvPr>
            <p:ph type="subTitle" idx="1"/>
          </p:nvPr>
        </p:nvSpPr>
        <p:spPr>
          <a:xfrm>
            <a:off x="698862" y="3438261"/>
            <a:ext cx="7315200" cy="914400"/>
          </a:xfrm>
        </p:spPr>
        <p:txBody>
          <a:bodyPr/>
          <a:lstStyle/>
          <a:p>
            <a:r>
              <a:rPr lang="en-GB" dirty="0"/>
              <a:t>A guide </a:t>
            </a:r>
            <a:r>
              <a:rPr lang="en-GB"/>
              <a:t>for creatives</a:t>
            </a:r>
            <a:endParaRPr lang="en-GB" dirty="0"/>
          </a:p>
        </p:txBody>
      </p:sp>
      <p:sp>
        <p:nvSpPr>
          <p:cNvPr id="6" name="Rectangle 5">
            <a:extLst>
              <a:ext uri="{C183D7F6-B498-43B3-948B-1728B52AA6E4}">
                <adec:decorative xmlns:adec="http://schemas.microsoft.com/office/drawing/2017/decorative" val="1"/>
              </a:ext>
            </a:extLst>
          </p:cNvPr>
          <p:cNvSpPr/>
          <p:nvPr/>
        </p:nvSpPr>
        <p:spPr>
          <a:xfrm>
            <a:off x="0" y="4720047"/>
            <a:ext cx="9239794" cy="14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6" y="4798512"/>
            <a:ext cx="3122587" cy="126129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4720" y="4798512"/>
            <a:ext cx="5546052" cy="126129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8" t="27681" r="-1"/>
          <a:stretch/>
        </p:blipFill>
        <p:spPr>
          <a:xfrm rot="5400000">
            <a:off x="8022222" y="1966513"/>
            <a:ext cx="5396059" cy="2943497"/>
          </a:xfrm>
          <a:prstGeom prst="rect">
            <a:avLst/>
          </a:prstGeom>
        </p:spPr>
      </p:pic>
    </p:spTree>
    <p:extLst>
      <p:ext uri="{BB962C8B-B14F-4D97-AF65-F5344CB8AC3E}">
        <p14:creationId xmlns:p14="http://schemas.microsoft.com/office/powerpoint/2010/main" val="183039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Meanwhile Space?</a:t>
            </a:r>
          </a:p>
        </p:txBody>
      </p:sp>
      <p:sp>
        <p:nvSpPr>
          <p:cNvPr id="3" name="Content Placeholder 2"/>
          <p:cNvSpPr>
            <a:spLocks noGrp="1"/>
          </p:cNvSpPr>
          <p:nvPr>
            <p:ph idx="1"/>
          </p:nvPr>
        </p:nvSpPr>
        <p:spPr>
          <a:xfrm>
            <a:off x="3642845" y="865214"/>
            <a:ext cx="8052765" cy="1160820"/>
          </a:xfrm>
        </p:spPr>
        <p:txBody>
          <a:bodyPr>
            <a:normAutofit lnSpcReduction="10000"/>
          </a:bodyPr>
          <a:lstStyle/>
          <a:p>
            <a:pPr marL="0" indent="0">
              <a:buNone/>
            </a:pPr>
            <a:r>
              <a:rPr lang="en-GB" dirty="0"/>
              <a:t>‘Meanwhile’ is a term describing how a space (like a vacant shop unit) might be used temporarily while it is awaiting its’ next permanent tenant or another long-term use. It can be a great opportunity to try out new ideas and enliven an empty space, often at a very low cost.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9952" y="2279873"/>
            <a:ext cx="4329130" cy="2886086"/>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8342810" y="2443367"/>
            <a:ext cx="3352800" cy="2377574"/>
          </a:xfrm>
          <a:prstGeom prst="rect">
            <a:avLst/>
          </a:prstGeom>
          <a:noFill/>
        </p:spPr>
        <p:txBody>
          <a:bodyPr wrap="square" rtlCol="0">
            <a:spAutoFit/>
          </a:bodyPr>
          <a:lstStyle/>
          <a:p>
            <a:pPr lvl="0" defTabSz="914400">
              <a:lnSpc>
                <a:spcPct val="90000"/>
              </a:lnSpc>
              <a:spcBef>
                <a:spcPts val="1200"/>
              </a:spcBef>
              <a:buClr>
                <a:srgbClr val="40BAD2"/>
              </a:buClr>
            </a:pPr>
            <a:r>
              <a:rPr lang="en-GB" sz="2000" dirty="0">
                <a:solidFill>
                  <a:srgbClr val="000000">
                    <a:lumMod val="65000"/>
                    <a:lumOff val="35000"/>
                  </a:srgbClr>
                </a:solidFill>
              </a:rPr>
              <a:t>Meanwhile uses include…</a:t>
            </a:r>
          </a:p>
          <a:p>
            <a:pPr marL="685800" lvl="1" indent="-182880" defTabSz="914400">
              <a:lnSpc>
                <a:spcPct val="90000"/>
              </a:lnSpc>
              <a:spcBef>
                <a:spcPts val="250"/>
              </a:spcBef>
              <a:spcAft>
                <a:spcPts val="250"/>
              </a:spcAft>
              <a:buClr>
                <a:srgbClr val="40BAD2"/>
              </a:buClr>
              <a:buFont typeface="Wingdings 2" pitchFamily="18" charset="2"/>
              <a:buChar char=""/>
            </a:pPr>
            <a:r>
              <a:rPr lang="en-GB" sz="2000" dirty="0">
                <a:solidFill>
                  <a:srgbClr val="000000">
                    <a:lumMod val="65000"/>
                    <a:lumOff val="35000"/>
                  </a:srgbClr>
                </a:solidFill>
              </a:rPr>
              <a:t>Exhibitions</a:t>
            </a:r>
          </a:p>
          <a:p>
            <a:pPr marL="685800" lvl="1" indent="-182880" defTabSz="914400">
              <a:lnSpc>
                <a:spcPct val="90000"/>
              </a:lnSpc>
              <a:spcBef>
                <a:spcPts val="250"/>
              </a:spcBef>
              <a:spcAft>
                <a:spcPts val="250"/>
              </a:spcAft>
              <a:buClr>
                <a:srgbClr val="40BAD2"/>
              </a:buClr>
              <a:buFont typeface="Wingdings 2" pitchFamily="18" charset="2"/>
              <a:buChar char=""/>
            </a:pPr>
            <a:r>
              <a:rPr lang="en-GB" sz="2000" dirty="0">
                <a:solidFill>
                  <a:srgbClr val="000000">
                    <a:lumMod val="65000"/>
                    <a:lumOff val="35000"/>
                  </a:srgbClr>
                </a:solidFill>
              </a:rPr>
              <a:t>Interactive performance</a:t>
            </a:r>
          </a:p>
          <a:p>
            <a:pPr marL="685800" lvl="1" indent="-182880" defTabSz="914400">
              <a:lnSpc>
                <a:spcPct val="90000"/>
              </a:lnSpc>
              <a:spcBef>
                <a:spcPts val="250"/>
              </a:spcBef>
              <a:spcAft>
                <a:spcPts val="250"/>
              </a:spcAft>
              <a:buClr>
                <a:srgbClr val="40BAD2"/>
              </a:buClr>
              <a:buFont typeface="Wingdings 2" pitchFamily="18" charset="2"/>
              <a:buChar char=""/>
            </a:pPr>
            <a:r>
              <a:rPr lang="en-GB" sz="2000" dirty="0">
                <a:solidFill>
                  <a:srgbClr val="000000">
                    <a:lumMod val="65000"/>
                    <a:lumOff val="35000"/>
                  </a:srgbClr>
                </a:solidFill>
              </a:rPr>
              <a:t>Workshops</a:t>
            </a:r>
          </a:p>
          <a:p>
            <a:pPr marL="685800" lvl="1" indent="-182880" defTabSz="914400">
              <a:lnSpc>
                <a:spcPct val="90000"/>
              </a:lnSpc>
              <a:spcBef>
                <a:spcPts val="250"/>
              </a:spcBef>
              <a:spcAft>
                <a:spcPts val="250"/>
              </a:spcAft>
              <a:buClr>
                <a:srgbClr val="40BAD2"/>
              </a:buClr>
              <a:buFont typeface="Wingdings 2" pitchFamily="18" charset="2"/>
              <a:buChar char=""/>
            </a:pPr>
            <a:r>
              <a:rPr lang="en-GB" sz="2000" dirty="0">
                <a:solidFill>
                  <a:srgbClr val="000000">
                    <a:lumMod val="65000"/>
                    <a:lumOff val="35000"/>
                  </a:srgbClr>
                </a:solidFill>
              </a:rPr>
              <a:t>Pop up shops</a:t>
            </a:r>
          </a:p>
          <a:p>
            <a:pPr marL="685800" lvl="1" indent="-182880" defTabSz="914400">
              <a:lnSpc>
                <a:spcPct val="90000"/>
              </a:lnSpc>
              <a:spcBef>
                <a:spcPts val="250"/>
              </a:spcBef>
              <a:spcAft>
                <a:spcPts val="250"/>
              </a:spcAft>
              <a:buClr>
                <a:srgbClr val="40BAD2"/>
              </a:buClr>
              <a:buFont typeface="Wingdings 2" pitchFamily="18" charset="2"/>
              <a:buChar char=""/>
            </a:pPr>
            <a:r>
              <a:rPr lang="en-GB" sz="2000" dirty="0">
                <a:solidFill>
                  <a:srgbClr val="000000">
                    <a:lumMod val="65000"/>
                    <a:lumOff val="35000"/>
                  </a:srgbClr>
                </a:solidFill>
              </a:rPr>
              <a:t>Pop up venues</a:t>
            </a:r>
          </a:p>
        </p:txBody>
      </p:sp>
      <p:sp>
        <p:nvSpPr>
          <p:cNvPr id="5" name="Content Placeholder 2">
            <a:extLst>
              <a:ext uri="{FF2B5EF4-FFF2-40B4-BE49-F238E27FC236}">
                <a16:creationId xmlns:a16="http://schemas.microsoft.com/office/drawing/2014/main" id="{76CAC35F-537C-C5A7-D582-B38CF173DBA9}"/>
              </a:ext>
            </a:extLst>
          </p:cNvPr>
          <p:cNvSpPr txBox="1">
            <a:spLocks/>
          </p:cNvSpPr>
          <p:nvPr/>
        </p:nvSpPr>
        <p:spPr>
          <a:xfrm>
            <a:off x="3642844" y="5347764"/>
            <a:ext cx="8052765" cy="75451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dirty="0"/>
              <a:t>This pack will guide you through how to approach landlords regarding using their properties as meanwhile spaces.</a:t>
            </a:r>
          </a:p>
        </p:txBody>
      </p:sp>
    </p:spTree>
    <p:extLst>
      <p:ext uri="{BB962C8B-B14F-4D97-AF65-F5344CB8AC3E}">
        <p14:creationId xmlns:p14="http://schemas.microsoft.com/office/powerpoint/2010/main" val="417363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benefits to highlight to the landlord?</a:t>
            </a:r>
          </a:p>
        </p:txBody>
      </p:sp>
      <p:sp>
        <p:nvSpPr>
          <p:cNvPr id="6" name="TextBox 5"/>
          <p:cNvSpPr txBox="1"/>
          <p:nvPr/>
        </p:nvSpPr>
        <p:spPr>
          <a:xfrm>
            <a:off x="3658932" y="200894"/>
            <a:ext cx="4036422" cy="369332"/>
          </a:xfrm>
          <a:prstGeom prst="rect">
            <a:avLst/>
          </a:prstGeom>
          <a:solidFill>
            <a:schemeClr val="accent1"/>
          </a:solidFill>
        </p:spPr>
        <p:txBody>
          <a:bodyPr wrap="square" rtlCol="0">
            <a:spAutoFit/>
          </a:bodyPr>
          <a:lstStyle/>
          <a:p>
            <a:r>
              <a:rPr lang="en-GB" b="1" dirty="0">
                <a:solidFill>
                  <a:schemeClr val="accent1">
                    <a:lumMod val="50000"/>
                  </a:schemeClr>
                </a:solidFill>
              </a:rPr>
              <a:t>RATE RELIEF</a:t>
            </a:r>
          </a:p>
        </p:txBody>
      </p:sp>
      <p:sp>
        <p:nvSpPr>
          <p:cNvPr id="4" name="TextBox 3"/>
          <p:cNvSpPr txBox="1"/>
          <p:nvPr/>
        </p:nvSpPr>
        <p:spPr>
          <a:xfrm>
            <a:off x="3658932" y="623873"/>
            <a:ext cx="7957680" cy="1646605"/>
          </a:xfrm>
          <a:prstGeom prst="rect">
            <a:avLst/>
          </a:prstGeom>
          <a:noFill/>
        </p:spPr>
        <p:txBody>
          <a:bodyPr wrap="square" rtlCol="0">
            <a:spAutoFit/>
          </a:bodyPr>
          <a:lstStyle/>
          <a:p>
            <a:pPr marL="182880" lvl="0" indent="-182880" defTabSz="914400">
              <a:lnSpc>
                <a:spcPct val="90000"/>
              </a:lnSpc>
              <a:spcBef>
                <a:spcPts val="1200"/>
              </a:spcBef>
              <a:buClr>
                <a:srgbClr val="40BAD2"/>
              </a:buClr>
              <a:buFont typeface="Wingdings 2" pitchFamily="18" charset="2"/>
              <a:buChar char=""/>
            </a:pPr>
            <a:r>
              <a:rPr lang="en-GB" sz="1500" dirty="0">
                <a:solidFill>
                  <a:schemeClr val="tx2"/>
                </a:solidFill>
              </a:rPr>
              <a:t>If a vacant property becomes occupied for </a:t>
            </a:r>
            <a:r>
              <a:rPr lang="en-GB" sz="1500" b="1" dirty="0">
                <a:solidFill>
                  <a:schemeClr val="tx2"/>
                </a:solidFill>
              </a:rPr>
              <a:t>3 months and 1 day </a:t>
            </a:r>
            <a:r>
              <a:rPr lang="en-GB" sz="1500" dirty="0">
                <a:solidFill>
                  <a:schemeClr val="tx2"/>
                </a:solidFill>
              </a:rPr>
              <a:t>(or longer) the owner is eligible for </a:t>
            </a:r>
            <a:r>
              <a:rPr lang="en-GB" sz="1500" b="1" dirty="0">
                <a:solidFill>
                  <a:schemeClr val="tx2"/>
                </a:solidFill>
              </a:rPr>
              <a:t>3 months of vacant rate relief </a:t>
            </a:r>
            <a:r>
              <a:rPr lang="en-GB" sz="1500" dirty="0">
                <a:solidFill>
                  <a:schemeClr val="tx2"/>
                </a:solidFill>
              </a:rPr>
              <a:t>after that occupation, which is often a substantial sum.</a:t>
            </a:r>
          </a:p>
          <a:p>
            <a:pPr marL="182880" lvl="0" indent="-182880" defTabSz="914400">
              <a:lnSpc>
                <a:spcPct val="90000"/>
              </a:lnSpc>
              <a:spcBef>
                <a:spcPts val="1200"/>
              </a:spcBef>
              <a:buClr>
                <a:srgbClr val="40BAD2"/>
              </a:buClr>
              <a:buFont typeface="Wingdings 2" pitchFamily="18" charset="2"/>
              <a:buChar char=""/>
            </a:pPr>
            <a:r>
              <a:rPr lang="en-GB" sz="1500" dirty="0">
                <a:solidFill>
                  <a:schemeClr val="tx2"/>
                </a:solidFill>
              </a:rPr>
              <a:t>For example, if your property has a rateable value of </a:t>
            </a:r>
            <a:r>
              <a:rPr lang="en-GB" sz="1500" b="1" dirty="0">
                <a:solidFill>
                  <a:schemeClr val="tx2"/>
                </a:solidFill>
              </a:rPr>
              <a:t>£20,000</a:t>
            </a:r>
            <a:r>
              <a:rPr lang="en-GB" sz="1500" dirty="0">
                <a:solidFill>
                  <a:schemeClr val="tx2"/>
                </a:solidFill>
              </a:rPr>
              <a:t>, the rate relief you could be entitled to would be </a:t>
            </a:r>
            <a:r>
              <a:rPr lang="en-GB" sz="1500" b="1" dirty="0">
                <a:solidFill>
                  <a:schemeClr val="tx2"/>
                </a:solidFill>
              </a:rPr>
              <a:t>£2,495 </a:t>
            </a:r>
            <a:r>
              <a:rPr lang="en-GB" sz="1500" dirty="0">
                <a:solidFill>
                  <a:schemeClr val="tx2"/>
                </a:solidFill>
              </a:rPr>
              <a:t>(calculated using </a:t>
            </a:r>
            <a:r>
              <a:rPr lang="en-GB" sz="1500" dirty="0">
                <a:solidFill>
                  <a:schemeClr val="tx2"/>
                </a:solidFill>
                <a:hlinkClick r:id="rId2"/>
              </a:rPr>
              <a:t>https://www.gov.uk/calculate-your-business-rates</a:t>
            </a:r>
            <a:r>
              <a:rPr lang="en-GB" sz="1500" dirty="0">
                <a:solidFill>
                  <a:schemeClr val="tx2"/>
                </a:solidFill>
              </a:rPr>
              <a:t>).</a:t>
            </a:r>
          </a:p>
          <a:p>
            <a:pPr marL="182880" lvl="0" indent="-182880" defTabSz="914400">
              <a:lnSpc>
                <a:spcPct val="90000"/>
              </a:lnSpc>
              <a:spcBef>
                <a:spcPts val="1200"/>
              </a:spcBef>
              <a:buClr>
                <a:srgbClr val="40BAD2"/>
              </a:buClr>
              <a:buFont typeface="Wingdings 2" pitchFamily="18" charset="2"/>
              <a:buChar char=""/>
            </a:pPr>
            <a:r>
              <a:rPr lang="en-GB" sz="1500" dirty="0">
                <a:solidFill>
                  <a:schemeClr val="tx2"/>
                </a:solidFill>
              </a:rPr>
              <a:t>More information can be found at  </a:t>
            </a:r>
            <a:r>
              <a:rPr lang="en-GB" sz="1500" dirty="0">
                <a:solidFill>
                  <a:schemeClr val="tx2"/>
                </a:solidFill>
                <a:hlinkClick r:id="rId3"/>
              </a:rPr>
              <a:t>https://www.gov.uk/apply-for-business-rate-relief/empty-property-relief</a:t>
            </a:r>
            <a:r>
              <a:rPr lang="en-GB" sz="1500" dirty="0">
                <a:solidFill>
                  <a:schemeClr val="tx2"/>
                </a:solidFill>
              </a:rPr>
              <a:t> </a:t>
            </a:r>
          </a:p>
        </p:txBody>
      </p:sp>
      <p:sp>
        <p:nvSpPr>
          <p:cNvPr id="7" name="TextBox 6"/>
          <p:cNvSpPr txBox="1"/>
          <p:nvPr/>
        </p:nvSpPr>
        <p:spPr>
          <a:xfrm>
            <a:off x="3658932" y="2452254"/>
            <a:ext cx="4036422" cy="369332"/>
          </a:xfrm>
          <a:prstGeom prst="rect">
            <a:avLst/>
          </a:prstGeom>
          <a:solidFill>
            <a:schemeClr val="accent1"/>
          </a:solidFill>
        </p:spPr>
        <p:txBody>
          <a:bodyPr wrap="square" rtlCol="0">
            <a:spAutoFit/>
          </a:bodyPr>
          <a:lstStyle/>
          <a:p>
            <a:r>
              <a:rPr lang="en-GB" b="1" dirty="0">
                <a:solidFill>
                  <a:schemeClr val="accent1">
                    <a:lumMod val="50000"/>
                  </a:schemeClr>
                </a:solidFill>
              </a:rPr>
              <a:t>IMPROVED PERCEPTION</a:t>
            </a:r>
          </a:p>
        </p:txBody>
      </p:sp>
      <p:sp>
        <p:nvSpPr>
          <p:cNvPr id="3" name="Content Placeholder 2"/>
          <p:cNvSpPr>
            <a:spLocks noGrp="1"/>
          </p:cNvSpPr>
          <p:nvPr>
            <p:ph idx="1"/>
          </p:nvPr>
        </p:nvSpPr>
        <p:spPr>
          <a:xfrm>
            <a:off x="3658932" y="2731590"/>
            <a:ext cx="8203474" cy="2341356"/>
          </a:xfrm>
        </p:spPr>
        <p:txBody>
          <a:bodyPr>
            <a:noAutofit/>
          </a:bodyPr>
          <a:lstStyle/>
          <a:p>
            <a:r>
              <a:rPr lang="en-GB" sz="1500" b="1" dirty="0"/>
              <a:t>Occupation attracts attention </a:t>
            </a:r>
            <a:r>
              <a:rPr lang="en-GB" sz="1500" dirty="0"/>
              <a:t>- more people will be drawn to the area, and those who come will stay longer.</a:t>
            </a:r>
          </a:p>
          <a:p>
            <a:r>
              <a:rPr lang="en-GB" sz="1500" b="1" dirty="0"/>
              <a:t>Busier areas feel safer and more vibrant</a:t>
            </a:r>
            <a:r>
              <a:rPr lang="en-GB" sz="1500" dirty="0"/>
              <a:t>, appearing more attractive to potential tenants.</a:t>
            </a:r>
          </a:p>
          <a:p>
            <a:r>
              <a:rPr lang="en-GB" sz="1500" dirty="0"/>
              <a:t>Meanwhile events can generate </a:t>
            </a:r>
            <a:r>
              <a:rPr lang="en-GB" sz="1500" b="1" dirty="0"/>
              <a:t>positive press</a:t>
            </a:r>
            <a:r>
              <a:rPr lang="en-GB" sz="1500" dirty="0"/>
              <a:t>.</a:t>
            </a:r>
          </a:p>
          <a:p>
            <a:r>
              <a:rPr lang="en-GB" sz="1500" dirty="0">
                <a:solidFill>
                  <a:schemeClr val="tx2"/>
                </a:solidFill>
              </a:rPr>
              <a:t>All of the above not only makes the unit in use more attractive to potential tenants, but also benefits other units in the vicinity. For example, if one vacant property on Barnstaple High Street was utilised for meanwhile activity, the </a:t>
            </a:r>
            <a:r>
              <a:rPr lang="en-GB" sz="1500" b="1" dirty="0">
                <a:solidFill>
                  <a:schemeClr val="tx2"/>
                </a:solidFill>
              </a:rPr>
              <a:t>increased footfall, dwell time, and overall perception would benefit other properties </a:t>
            </a:r>
            <a:r>
              <a:rPr lang="en-GB" sz="1500" dirty="0">
                <a:solidFill>
                  <a:schemeClr val="tx2"/>
                </a:solidFill>
              </a:rPr>
              <a:t>you manage on the street.</a:t>
            </a:r>
          </a:p>
        </p:txBody>
      </p:sp>
      <p:sp>
        <p:nvSpPr>
          <p:cNvPr id="8" name="TextBox 7"/>
          <p:cNvSpPr txBox="1"/>
          <p:nvPr/>
        </p:nvSpPr>
        <p:spPr>
          <a:xfrm>
            <a:off x="3658932" y="5072946"/>
            <a:ext cx="4036422" cy="369332"/>
          </a:xfrm>
          <a:prstGeom prst="rect">
            <a:avLst/>
          </a:prstGeom>
          <a:solidFill>
            <a:schemeClr val="accent1"/>
          </a:solidFill>
        </p:spPr>
        <p:txBody>
          <a:bodyPr wrap="square" rtlCol="0">
            <a:spAutoFit/>
          </a:bodyPr>
          <a:lstStyle/>
          <a:p>
            <a:r>
              <a:rPr lang="en-GB" b="1" dirty="0">
                <a:solidFill>
                  <a:schemeClr val="accent1">
                    <a:lumMod val="50000"/>
                  </a:schemeClr>
                </a:solidFill>
              </a:rPr>
              <a:t>MAINTAINED/UPGRADED UNITS</a:t>
            </a:r>
          </a:p>
        </p:txBody>
      </p:sp>
      <p:sp>
        <p:nvSpPr>
          <p:cNvPr id="9" name="TextBox 8"/>
          <p:cNvSpPr txBox="1"/>
          <p:nvPr/>
        </p:nvSpPr>
        <p:spPr>
          <a:xfrm>
            <a:off x="3658932" y="5436498"/>
            <a:ext cx="7537630" cy="1077218"/>
          </a:xfrm>
          <a:prstGeom prst="rect">
            <a:avLst/>
          </a:prstGeom>
          <a:noFill/>
        </p:spPr>
        <p:txBody>
          <a:bodyPr wrap="square" rtlCol="0">
            <a:spAutoFit/>
          </a:bodyPr>
          <a:lstStyle/>
          <a:p>
            <a:pPr marL="182880" lvl="0" indent="-182880" defTabSz="914400">
              <a:lnSpc>
                <a:spcPct val="90000"/>
              </a:lnSpc>
              <a:spcBef>
                <a:spcPts val="1200"/>
              </a:spcBef>
              <a:buClr>
                <a:srgbClr val="40BAD2"/>
              </a:buClr>
              <a:buFont typeface="Wingdings 2" pitchFamily="18" charset="2"/>
              <a:buChar char=""/>
            </a:pPr>
            <a:r>
              <a:rPr lang="en-GB" sz="1500" dirty="0">
                <a:solidFill>
                  <a:schemeClr val="tx2"/>
                </a:solidFill>
              </a:rPr>
              <a:t>Filling a space with activity makes it </a:t>
            </a:r>
            <a:r>
              <a:rPr lang="en-GB" sz="1500" b="1" dirty="0">
                <a:solidFill>
                  <a:schemeClr val="tx2"/>
                </a:solidFill>
              </a:rPr>
              <a:t>physically more attractive</a:t>
            </a:r>
            <a:r>
              <a:rPr lang="en-GB" sz="1500" dirty="0">
                <a:solidFill>
                  <a:schemeClr val="tx2"/>
                </a:solidFill>
              </a:rPr>
              <a:t>, with many projects also </a:t>
            </a:r>
            <a:r>
              <a:rPr lang="en-GB" sz="1500" b="1" dirty="0">
                <a:solidFill>
                  <a:schemeClr val="tx2"/>
                </a:solidFill>
              </a:rPr>
              <a:t>clearing and decorating </a:t>
            </a:r>
            <a:r>
              <a:rPr lang="en-GB" sz="1500" dirty="0">
                <a:solidFill>
                  <a:schemeClr val="tx2"/>
                </a:solidFill>
              </a:rPr>
              <a:t>spaces</a:t>
            </a:r>
            <a:r>
              <a:rPr lang="en-GB" sz="1500" b="1" dirty="0">
                <a:solidFill>
                  <a:schemeClr val="tx2"/>
                </a:solidFill>
              </a:rPr>
              <a:t> </a:t>
            </a:r>
            <a:r>
              <a:rPr lang="en-GB" sz="1500" dirty="0">
                <a:solidFill>
                  <a:schemeClr val="tx2"/>
                </a:solidFill>
              </a:rPr>
              <a:t>as part of their tenure.</a:t>
            </a:r>
          </a:p>
          <a:p>
            <a:pPr marL="182880" indent="-182880" defTabSz="914400">
              <a:lnSpc>
                <a:spcPct val="90000"/>
              </a:lnSpc>
              <a:spcBef>
                <a:spcPts val="1200"/>
              </a:spcBef>
              <a:buClr>
                <a:srgbClr val="40BAD2"/>
              </a:buClr>
              <a:buFont typeface="Wingdings 2" pitchFamily="18" charset="2"/>
              <a:buChar char=""/>
            </a:pPr>
            <a:r>
              <a:rPr lang="en-GB" sz="1500" dirty="0">
                <a:solidFill>
                  <a:schemeClr val="tx2"/>
                </a:solidFill>
              </a:rPr>
              <a:t>Occupied units are </a:t>
            </a:r>
            <a:r>
              <a:rPr lang="en-GB" sz="1500" b="1" dirty="0">
                <a:solidFill>
                  <a:schemeClr val="tx2"/>
                </a:solidFill>
              </a:rPr>
              <a:t>less likely to attract anti-social behaviour</a:t>
            </a:r>
            <a:r>
              <a:rPr lang="en-GB" sz="1500" dirty="0">
                <a:solidFill>
                  <a:schemeClr val="tx2"/>
                </a:solidFill>
              </a:rPr>
              <a:t> in and around them, lowering the chance of damage to your property.</a:t>
            </a:r>
          </a:p>
        </p:txBody>
      </p:sp>
    </p:spTree>
    <p:extLst>
      <p:ext uri="{BB962C8B-B14F-4D97-AF65-F5344CB8AC3E}">
        <p14:creationId xmlns:p14="http://schemas.microsoft.com/office/powerpoint/2010/main" val="368421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it work?</a:t>
            </a:r>
          </a:p>
        </p:txBody>
      </p:sp>
      <p:sp>
        <p:nvSpPr>
          <p:cNvPr id="3" name="Content Placeholder 2"/>
          <p:cNvSpPr>
            <a:spLocks noGrp="1"/>
          </p:cNvSpPr>
          <p:nvPr>
            <p:ph idx="1"/>
          </p:nvPr>
        </p:nvSpPr>
        <p:spPr>
          <a:xfrm>
            <a:off x="3869268" y="373224"/>
            <a:ext cx="7315200" cy="6176866"/>
          </a:xfrm>
        </p:spPr>
        <p:txBody>
          <a:bodyPr>
            <a:normAutofit fontScale="85000" lnSpcReduction="10000"/>
          </a:bodyPr>
          <a:lstStyle/>
          <a:p>
            <a:pPr marL="457200" indent="-457200">
              <a:buFont typeface="+mj-lt"/>
              <a:buAutoNum type="arabicPeriod"/>
            </a:pPr>
            <a:r>
              <a:rPr lang="en-GB" dirty="0"/>
              <a:t>After initially approaching the landlord, </a:t>
            </a:r>
            <a:r>
              <a:rPr lang="en-GB" b="1" dirty="0"/>
              <a:t>arrange a viewing </a:t>
            </a:r>
            <a:r>
              <a:rPr lang="en-GB" dirty="0"/>
              <a:t>for the chosen property – make sure you </a:t>
            </a:r>
            <a:r>
              <a:rPr lang="en-GB" b="1" dirty="0"/>
              <a:t>take your time </a:t>
            </a:r>
            <a:r>
              <a:rPr lang="en-GB" dirty="0"/>
              <a:t>ensuring you are comfortable with the state of the property and that it is </a:t>
            </a:r>
            <a:r>
              <a:rPr lang="en-GB" b="1" dirty="0"/>
              <a:t>suitable for your needs</a:t>
            </a:r>
            <a:r>
              <a:rPr lang="en-GB" dirty="0"/>
              <a:t>. You should also be sure to confirm with the landlord that there is power and water for the property.</a:t>
            </a:r>
          </a:p>
          <a:p>
            <a:pPr marL="457200" indent="-457200">
              <a:buFont typeface="+mj-lt"/>
              <a:buAutoNum type="arabicPeriod"/>
            </a:pPr>
            <a:r>
              <a:rPr lang="en-GB" dirty="0">
                <a:solidFill>
                  <a:schemeClr val="tx2"/>
                </a:solidFill>
              </a:rPr>
              <a:t>In exchange for enabling the rate relief, you can negotiate </a:t>
            </a:r>
            <a:r>
              <a:rPr lang="en-GB" b="1" dirty="0">
                <a:solidFill>
                  <a:schemeClr val="tx2"/>
                </a:solidFill>
              </a:rPr>
              <a:t>rent</a:t>
            </a:r>
            <a:r>
              <a:rPr lang="en-GB" dirty="0">
                <a:solidFill>
                  <a:schemeClr val="tx2"/>
                </a:solidFill>
              </a:rPr>
              <a:t> at a </a:t>
            </a:r>
            <a:r>
              <a:rPr lang="en-GB" b="1" dirty="0">
                <a:solidFill>
                  <a:schemeClr val="tx2"/>
                </a:solidFill>
              </a:rPr>
              <a:t>much reduced rate</a:t>
            </a:r>
            <a:r>
              <a:rPr lang="en-GB" dirty="0">
                <a:solidFill>
                  <a:schemeClr val="tx2"/>
                </a:solidFill>
              </a:rPr>
              <a:t>.</a:t>
            </a:r>
            <a:endParaRPr lang="en-GB" dirty="0"/>
          </a:p>
          <a:p>
            <a:pPr marL="457200" indent="-457200">
              <a:buFont typeface="+mj-lt"/>
              <a:buAutoNum type="arabicPeriod"/>
            </a:pPr>
            <a:r>
              <a:rPr lang="en-GB" dirty="0"/>
              <a:t>You </a:t>
            </a:r>
            <a:r>
              <a:rPr lang="en-GB" dirty="0">
                <a:solidFill>
                  <a:schemeClr val="tx2"/>
                </a:solidFill>
              </a:rPr>
              <a:t>become a </a:t>
            </a:r>
            <a:r>
              <a:rPr lang="en-GB" b="1" dirty="0">
                <a:solidFill>
                  <a:schemeClr val="tx2"/>
                </a:solidFill>
              </a:rPr>
              <a:t>temporary tenant </a:t>
            </a:r>
            <a:r>
              <a:rPr lang="en-GB" dirty="0">
                <a:solidFill>
                  <a:schemeClr val="tx2"/>
                </a:solidFill>
              </a:rPr>
              <a:t>in the chosen property.</a:t>
            </a:r>
          </a:p>
          <a:p>
            <a:pPr marL="457200" indent="-457200">
              <a:buFont typeface="+mj-lt"/>
              <a:buAutoNum type="arabicPeriod"/>
            </a:pPr>
            <a:r>
              <a:rPr lang="en-GB" dirty="0">
                <a:solidFill>
                  <a:schemeClr val="tx2"/>
                </a:solidFill>
              </a:rPr>
              <a:t>The landlord may ask you to sign a tenancy agreement for </a:t>
            </a:r>
            <a:r>
              <a:rPr lang="en-GB" b="1" dirty="0">
                <a:solidFill>
                  <a:schemeClr val="tx2"/>
                </a:solidFill>
              </a:rPr>
              <a:t>3 months and 1 day</a:t>
            </a:r>
            <a:r>
              <a:rPr lang="en-GB" dirty="0">
                <a:solidFill>
                  <a:schemeClr val="tx2"/>
                </a:solidFill>
              </a:rPr>
              <a:t>, triggering the rate relief period.</a:t>
            </a:r>
          </a:p>
          <a:p>
            <a:pPr marL="457200" indent="-457200">
              <a:buFont typeface="+mj-lt"/>
              <a:buAutoNum type="arabicPeriod"/>
            </a:pPr>
            <a:r>
              <a:rPr lang="en-GB" dirty="0">
                <a:solidFill>
                  <a:schemeClr val="tx2"/>
                </a:solidFill>
              </a:rPr>
              <a:t>It should be agreed with that landlord that the </a:t>
            </a:r>
            <a:r>
              <a:rPr lang="en-GB" b="1" dirty="0">
                <a:solidFill>
                  <a:schemeClr val="tx2"/>
                </a:solidFill>
              </a:rPr>
              <a:t>power and water for the property are switched on </a:t>
            </a:r>
            <a:r>
              <a:rPr lang="en-GB" dirty="0">
                <a:solidFill>
                  <a:schemeClr val="tx2"/>
                </a:solidFill>
              </a:rPr>
              <a:t>in advance of the start of the tenancy.</a:t>
            </a:r>
          </a:p>
          <a:p>
            <a:pPr marL="457200" indent="-457200">
              <a:buFont typeface="+mj-lt"/>
              <a:buAutoNum type="arabicPeriod"/>
            </a:pPr>
            <a:r>
              <a:rPr lang="en-GB" dirty="0">
                <a:solidFill>
                  <a:schemeClr val="tx2"/>
                </a:solidFill>
              </a:rPr>
              <a:t>You </a:t>
            </a:r>
            <a:r>
              <a:rPr lang="en-GB" dirty="0"/>
              <a:t>will </a:t>
            </a:r>
            <a:r>
              <a:rPr lang="en-GB" b="1" dirty="0"/>
              <a:t>curate your event/s </a:t>
            </a:r>
            <a:r>
              <a:rPr lang="en-GB" dirty="0"/>
              <a:t>in the space – make sure to share full information on the events taking place with the landlord, and </a:t>
            </a:r>
            <a:r>
              <a:rPr lang="en-GB" b="1" dirty="0"/>
              <a:t>ensure you have permission</a:t>
            </a:r>
            <a:r>
              <a:rPr lang="en-GB" dirty="0"/>
              <a:t> for any cleaning, clearing or decorating you’re doing.</a:t>
            </a:r>
          </a:p>
          <a:p>
            <a:pPr marL="457200" indent="-457200">
              <a:buFont typeface="+mj-lt"/>
              <a:buAutoNum type="arabicPeriod"/>
            </a:pPr>
            <a:r>
              <a:rPr lang="en-GB" dirty="0"/>
              <a:t>The property should be </a:t>
            </a:r>
            <a:r>
              <a:rPr lang="en-GB" b="1" dirty="0"/>
              <a:t>left exactly as it was found</a:t>
            </a:r>
            <a:r>
              <a:rPr lang="en-GB" dirty="0"/>
              <a:t> (apart from any pre-agreed changes).</a:t>
            </a:r>
          </a:p>
          <a:p>
            <a:pPr marL="457200" indent="-457200">
              <a:buFont typeface="+mj-lt"/>
              <a:buAutoNum type="arabicPeriod"/>
            </a:pPr>
            <a:r>
              <a:rPr lang="en-GB" dirty="0"/>
              <a:t>All events should have comprehensive marketing plans, and any </a:t>
            </a:r>
            <a:r>
              <a:rPr lang="en-GB" b="1" dirty="0"/>
              <a:t>logos or details </a:t>
            </a:r>
            <a:r>
              <a:rPr lang="en-GB" dirty="0"/>
              <a:t>for the landlord should feature on/in any promotional materials.</a:t>
            </a:r>
          </a:p>
          <a:p>
            <a:pPr marL="457200" indent="-457200">
              <a:buFont typeface="+mj-lt"/>
              <a:buAutoNum type="arabicPeriod"/>
            </a:pPr>
            <a:r>
              <a:rPr lang="en-GB" dirty="0">
                <a:solidFill>
                  <a:schemeClr val="tx2"/>
                </a:solidFill>
              </a:rPr>
              <a:t>Upon your departure the landlord is eligible to </a:t>
            </a:r>
            <a:r>
              <a:rPr lang="en-GB" b="1" dirty="0">
                <a:solidFill>
                  <a:schemeClr val="tx2"/>
                </a:solidFill>
              </a:rPr>
              <a:t>claim their 3 months rate relief</a:t>
            </a:r>
            <a:r>
              <a:rPr lang="en-GB" dirty="0">
                <a:solidFill>
                  <a:schemeClr val="tx2"/>
                </a:solidFill>
              </a:rPr>
              <a:t>. This must be arranged directly with the local council.</a:t>
            </a:r>
          </a:p>
        </p:txBody>
      </p:sp>
    </p:spTree>
    <p:extLst>
      <p:ext uri="{BB962C8B-B14F-4D97-AF65-F5344CB8AC3E}">
        <p14:creationId xmlns:p14="http://schemas.microsoft.com/office/powerpoint/2010/main" val="379279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BRED: A Case Study</a:t>
            </a:r>
          </a:p>
        </p:txBody>
      </p:sp>
      <p:sp>
        <p:nvSpPr>
          <p:cNvPr id="6" name="Text Placeholder 5"/>
          <p:cNvSpPr>
            <a:spLocks noGrp="1"/>
          </p:cNvSpPr>
          <p:nvPr>
            <p:ph type="body" idx="1"/>
          </p:nvPr>
        </p:nvSpPr>
        <p:spPr>
          <a:xfrm>
            <a:off x="3482588" y="1315617"/>
            <a:ext cx="4013438" cy="3890864"/>
          </a:xfrm>
        </p:spPr>
        <p:txBody>
          <a:bodyPr>
            <a:normAutofit lnSpcReduction="10000"/>
          </a:bodyPr>
          <a:lstStyle/>
          <a:p>
            <a:r>
              <a:rPr lang="en-GB" b="0" dirty="0"/>
              <a:t>BRED was an </a:t>
            </a:r>
            <a:r>
              <a:rPr lang="en-GB" dirty="0"/>
              <a:t>interactive art project </a:t>
            </a:r>
            <a:r>
              <a:rPr lang="en-GB" b="0" dirty="0"/>
              <a:t>by performer Julia Pond, that was brought to a vacant shop unit in </a:t>
            </a:r>
            <a:r>
              <a:rPr lang="en-GB" dirty="0"/>
              <a:t>Barnstaple’s Green Lanes shopping centre </a:t>
            </a:r>
            <a:r>
              <a:rPr lang="en-GB" b="0" dirty="0"/>
              <a:t>from 24th to 28th May. </a:t>
            </a:r>
          </a:p>
          <a:p>
            <a:endParaRPr lang="en-GB" b="0" dirty="0"/>
          </a:p>
          <a:p>
            <a:endParaRPr lang="en-GB" b="0" dirty="0"/>
          </a:p>
          <a:p>
            <a:r>
              <a:rPr lang="en-GB" b="0" dirty="0"/>
              <a:t>BRED was </a:t>
            </a:r>
            <a:r>
              <a:rPr lang="en-GB" dirty="0"/>
              <a:t>open to all ages and backgrounds</a:t>
            </a:r>
            <a:r>
              <a:rPr lang="en-GB" b="0" dirty="0"/>
              <a:t> from 11am-4pm each day and was </a:t>
            </a:r>
            <a:r>
              <a:rPr lang="en-GB" dirty="0"/>
              <a:t>free to access</a:t>
            </a:r>
            <a:r>
              <a:rPr lang="en-GB" b="0" dirty="0"/>
              <a:t>. </a:t>
            </a:r>
          </a:p>
          <a:p>
            <a:endParaRPr lang="en-GB" dirty="0"/>
          </a:p>
          <a:p>
            <a:r>
              <a:rPr lang="en-GB" dirty="0"/>
              <a:t>We </a:t>
            </a:r>
            <a:r>
              <a:rPr lang="en-GB"/>
              <a:t>have compiled </a:t>
            </a:r>
            <a:r>
              <a:rPr lang="en-GB" dirty="0"/>
              <a:t>this case study for you to share with landlords when approaching them if desired.</a:t>
            </a:r>
          </a:p>
        </p:txBody>
      </p:sp>
      <p:pic>
        <p:nvPicPr>
          <p:cNvPr id="2" name="Content Placeholder 1">
            <a:extLst>
              <a:ext uri="{C183D7F6-B498-43B3-948B-1728B52AA6E4}">
                <adec:decorative xmlns:adec="http://schemas.microsoft.com/office/drawing/2017/decorative" val="1"/>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5400000">
            <a:off x="6713364" y="1076442"/>
            <a:ext cx="6261298" cy="4695973"/>
          </a:xfrm>
        </p:spPr>
      </p:pic>
    </p:spTree>
    <p:extLst>
      <p:ext uri="{BB962C8B-B14F-4D97-AF65-F5344CB8AC3E}">
        <p14:creationId xmlns:p14="http://schemas.microsoft.com/office/powerpoint/2010/main" val="120592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BRED: Key Statistics</a:t>
            </a:r>
          </a:p>
        </p:txBody>
      </p:sp>
      <p:sp>
        <p:nvSpPr>
          <p:cNvPr id="4" name="Content Placeholder 3"/>
          <p:cNvSpPr>
            <a:spLocks noGrp="1"/>
          </p:cNvSpPr>
          <p:nvPr>
            <p:ph sz="half" idx="2"/>
          </p:nvPr>
        </p:nvSpPr>
        <p:spPr>
          <a:xfrm>
            <a:off x="7598229" y="1412748"/>
            <a:ext cx="4135120" cy="4023360"/>
          </a:xfrm>
        </p:spPr>
        <p:txBody>
          <a:bodyPr>
            <a:normAutofit lnSpcReduction="10000"/>
          </a:bodyPr>
          <a:lstStyle/>
          <a:p>
            <a:pPr marL="0" indent="0">
              <a:buNone/>
            </a:pPr>
            <a:r>
              <a:rPr lang="en-GB" b="1" dirty="0"/>
              <a:t>Increased footfall </a:t>
            </a:r>
            <a:r>
              <a:rPr lang="en-GB" dirty="0"/>
              <a:t>- 240 people attended the event across 5 days</a:t>
            </a:r>
          </a:p>
          <a:p>
            <a:pPr marL="0" indent="0">
              <a:buNone/>
            </a:pPr>
            <a:r>
              <a:rPr lang="en-GB" b="1" dirty="0"/>
              <a:t>Increased dwell time </a:t>
            </a:r>
            <a:r>
              <a:rPr lang="en-GB" dirty="0"/>
              <a:t>- most of those who attended the performance did not know it was taking place before walking past</a:t>
            </a:r>
          </a:p>
          <a:p>
            <a:pPr marL="0" indent="0">
              <a:buNone/>
            </a:pPr>
            <a:r>
              <a:rPr lang="en-GB" b="1" dirty="0"/>
              <a:t>Positive perception </a:t>
            </a:r>
            <a:r>
              <a:rPr lang="en-GB" dirty="0"/>
              <a:t>- all those who completed a feedback form ranked the event as ‘very good’ or ‘excellent’</a:t>
            </a:r>
          </a:p>
          <a:p>
            <a:pPr marL="0" indent="0">
              <a:buNone/>
            </a:pPr>
            <a:r>
              <a:rPr lang="en-GB" b="1" dirty="0"/>
              <a:t>Supporting the local economy </a:t>
            </a:r>
            <a:r>
              <a:rPr lang="en-GB" dirty="0"/>
              <a:t>- the event partnered with 5 local organisations, 3 of which were local businesses</a:t>
            </a:r>
          </a:p>
        </p:txBody>
      </p:sp>
      <p:pic>
        <p:nvPicPr>
          <p:cNvPr id="14" name="Picture 13" descr="An empty unit in a shopping centre."/>
          <p:cNvPicPr>
            <a:picLocks noChangeAspect="1"/>
          </p:cNvPicPr>
          <p:nvPr/>
        </p:nvPicPr>
        <p:blipFill rotWithShape="1">
          <a:blip r:embed="rId2" cstate="print">
            <a:extLst>
              <a:ext uri="{28A0092B-C50C-407E-A947-70E740481C1C}">
                <a14:useLocalDpi xmlns:a14="http://schemas.microsoft.com/office/drawing/2010/main" val="0"/>
              </a:ext>
            </a:extLst>
          </a:blip>
          <a:srcRect l="17270" r="16699"/>
          <a:stretch/>
        </p:blipFill>
        <p:spPr>
          <a:xfrm rot="5400000">
            <a:off x="3902716" y="-218663"/>
            <a:ext cx="3219947" cy="3657273"/>
          </a:xfrm>
          <a:prstGeom prst="rect">
            <a:avLst/>
          </a:prstGeom>
        </p:spPr>
      </p:pic>
      <p:pic>
        <p:nvPicPr>
          <p:cNvPr id="15" name="Picture 14" descr="The same unit in the shopping centre, but now decorated like an office space for a tehatre performance."/>
          <p:cNvPicPr>
            <a:picLocks noChangeAspect="1"/>
          </p:cNvPicPr>
          <p:nvPr/>
        </p:nvPicPr>
        <p:blipFill rotWithShape="1">
          <a:blip r:embed="rId3" cstate="print">
            <a:extLst>
              <a:ext uri="{28A0092B-C50C-407E-A947-70E740481C1C}">
                <a14:useLocalDpi xmlns:a14="http://schemas.microsoft.com/office/drawing/2010/main" val="0"/>
              </a:ext>
            </a:extLst>
          </a:blip>
          <a:srcRect l="14646" t="-238" r="17145" b="238"/>
          <a:stretch/>
        </p:blipFill>
        <p:spPr>
          <a:xfrm rot="5400000">
            <a:off x="3849655" y="3366329"/>
            <a:ext cx="3326070" cy="3657272"/>
          </a:xfrm>
          <a:prstGeom prst="rect">
            <a:avLst/>
          </a:prstGeom>
        </p:spPr>
      </p:pic>
      <p:sp>
        <p:nvSpPr>
          <p:cNvPr id="16" name="TextBox 15">
            <a:extLst>
              <a:ext uri="{C183D7F6-B498-43B3-948B-1728B52AA6E4}">
                <adec:decorative xmlns:adec="http://schemas.microsoft.com/office/drawing/2017/decorative" val="1"/>
              </a:ext>
            </a:extLst>
          </p:cNvPr>
          <p:cNvSpPr txBox="1"/>
          <p:nvPr/>
        </p:nvSpPr>
        <p:spPr>
          <a:xfrm>
            <a:off x="6518366" y="648857"/>
            <a:ext cx="2159726" cy="369332"/>
          </a:xfrm>
          <a:prstGeom prst="rect">
            <a:avLst/>
          </a:prstGeom>
          <a:solidFill>
            <a:schemeClr val="accent1"/>
          </a:solidFill>
        </p:spPr>
        <p:txBody>
          <a:bodyPr wrap="square" rtlCol="0">
            <a:spAutoFit/>
          </a:bodyPr>
          <a:lstStyle/>
          <a:p>
            <a:r>
              <a:rPr lang="en-GB" b="1" dirty="0">
                <a:solidFill>
                  <a:schemeClr val="accent1">
                    <a:lumMod val="50000"/>
                  </a:schemeClr>
                </a:solidFill>
              </a:rPr>
              <a:t>BEFORE</a:t>
            </a:r>
          </a:p>
        </p:txBody>
      </p:sp>
      <p:sp>
        <p:nvSpPr>
          <p:cNvPr id="17" name="TextBox 16">
            <a:extLst>
              <a:ext uri="{C183D7F6-B498-43B3-948B-1728B52AA6E4}">
                <adec:decorative xmlns:adec="http://schemas.microsoft.com/office/drawing/2017/decorative" val="1"/>
              </a:ext>
            </a:extLst>
          </p:cNvPr>
          <p:cNvSpPr txBox="1"/>
          <p:nvPr/>
        </p:nvSpPr>
        <p:spPr>
          <a:xfrm>
            <a:off x="6518366" y="6001661"/>
            <a:ext cx="2159726" cy="369332"/>
          </a:xfrm>
          <a:prstGeom prst="rect">
            <a:avLst/>
          </a:prstGeom>
          <a:solidFill>
            <a:schemeClr val="accent1"/>
          </a:solidFill>
        </p:spPr>
        <p:txBody>
          <a:bodyPr wrap="square" rtlCol="0">
            <a:spAutoFit/>
          </a:bodyPr>
          <a:lstStyle/>
          <a:p>
            <a:r>
              <a:rPr lang="en-GB" b="1" dirty="0">
                <a:solidFill>
                  <a:schemeClr val="accent1">
                    <a:lumMod val="50000"/>
                  </a:schemeClr>
                </a:solidFill>
              </a:rPr>
              <a:t>AFTER</a:t>
            </a:r>
          </a:p>
        </p:txBody>
      </p:sp>
    </p:spTree>
    <p:extLst>
      <p:ext uri="{BB962C8B-B14F-4D97-AF65-F5344CB8AC3E}">
        <p14:creationId xmlns:p14="http://schemas.microsoft.com/office/powerpoint/2010/main" val="333517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BRED: Audience Feedback</a:t>
            </a:r>
          </a:p>
        </p:txBody>
      </p:sp>
      <p:sp>
        <p:nvSpPr>
          <p:cNvPr id="5" name="Text Placeholder 4"/>
          <p:cNvSpPr>
            <a:spLocks noGrp="1"/>
          </p:cNvSpPr>
          <p:nvPr>
            <p:ph type="body" sz="quarter" idx="3"/>
          </p:nvPr>
        </p:nvSpPr>
        <p:spPr>
          <a:xfrm>
            <a:off x="3591905" y="1175203"/>
            <a:ext cx="3474720" cy="813171"/>
          </a:xfrm>
        </p:spPr>
        <p:txBody>
          <a:bodyPr/>
          <a:lstStyle/>
          <a:p>
            <a:r>
              <a:rPr lang="en-GB" dirty="0"/>
              <a:t>“It was a one of a kind experience”</a:t>
            </a:r>
          </a:p>
        </p:txBody>
      </p:sp>
      <p:sp>
        <p:nvSpPr>
          <p:cNvPr id="7" name="Text Placeholder 4"/>
          <p:cNvSpPr>
            <a:spLocks noGrp="1"/>
          </p:cNvSpPr>
          <p:nvPr>
            <p:ph type="body" sz="quarter" idx="3"/>
          </p:nvPr>
        </p:nvSpPr>
        <p:spPr>
          <a:xfrm>
            <a:off x="3591905" y="2075820"/>
            <a:ext cx="3474720" cy="1149824"/>
          </a:xfrm>
        </p:spPr>
        <p:txBody>
          <a:bodyPr>
            <a:normAutofit lnSpcReduction="10000"/>
          </a:bodyPr>
          <a:lstStyle/>
          <a:p>
            <a:r>
              <a:rPr lang="en-GB" dirty="0"/>
              <a:t>“Very interesting experience to be part of the company and great to see a fresh perspective on work culture”</a:t>
            </a:r>
          </a:p>
        </p:txBody>
      </p:sp>
      <p:sp>
        <p:nvSpPr>
          <p:cNvPr id="9" name="Text Placeholder 4"/>
          <p:cNvSpPr>
            <a:spLocks noGrp="1"/>
          </p:cNvSpPr>
          <p:nvPr>
            <p:ph type="body" sz="quarter" idx="3"/>
          </p:nvPr>
        </p:nvSpPr>
        <p:spPr>
          <a:xfrm>
            <a:off x="3591905" y="3488261"/>
            <a:ext cx="3474720" cy="813171"/>
          </a:xfrm>
        </p:spPr>
        <p:txBody>
          <a:bodyPr/>
          <a:lstStyle/>
          <a:p>
            <a:r>
              <a:rPr lang="en-GB" dirty="0"/>
              <a:t>“[I] would like to see more of this”</a:t>
            </a:r>
          </a:p>
        </p:txBody>
      </p:sp>
      <p:sp>
        <p:nvSpPr>
          <p:cNvPr id="8" name="Text Placeholder 4"/>
          <p:cNvSpPr>
            <a:spLocks noGrp="1"/>
          </p:cNvSpPr>
          <p:nvPr>
            <p:ph type="body" sz="quarter" idx="3"/>
          </p:nvPr>
        </p:nvSpPr>
        <p:spPr>
          <a:xfrm>
            <a:off x="3591905" y="4564049"/>
            <a:ext cx="3474720" cy="875826"/>
          </a:xfrm>
        </p:spPr>
        <p:txBody>
          <a:bodyPr>
            <a:normAutofit lnSpcReduction="10000"/>
          </a:bodyPr>
          <a:lstStyle/>
          <a:p>
            <a:r>
              <a:rPr lang="en-GB" dirty="0"/>
              <a:t>“It [gave] space for beings to just be if they allow themselves to be free”</a:t>
            </a:r>
          </a:p>
        </p:txBody>
      </p:sp>
      <p:pic>
        <p:nvPicPr>
          <p:cNvPr id="3" name="Picture 2" descr="A selection of sticky notes detailing reflections from audience members. They read:&#10;&quot;I really enjoyed it. I liked getting messy. It was fun.&quot;&#10;&quot;Fun.&quot;&#10;&quot;I was part of the team.&quot;&#10;&quot;Fun, relaxing, sticky.&quot;&#10;&quot;Excellent, cool, creative, calm, sticky.&quot;&#10;&quot;Engaging + absorbing!&quot;&#10;&quot;Fun!&quot;&#10;&quot;Makes you question what work is about.&quot;&#10;&quot;Be who you are, going within. Huge gratitude.&quot;&#10;&quot;Amazing.&quot;&#10;&quot;Exquisite.&quot;&#10;&quot;Brings personal reflections.&quot;&#10;&quot;Ignites Imagination.&quot;&#10;&quot;Relaxing!&quot;&#10;&quot;Fun.&quot;&#10;&quot;It was fun. It was weird.&quot;&#10;&quot;Engaging.&quot;&#10;&quot;Feel calm.&quot;&#10;&quot;Grateful, relaxing, inspiring, thought provoking.&quot;&#10;&quot;Fun, calming.&quot;&#10;&quot;Open, fun, release, safe, warm.&quot;&#10;&quot;Sticky!&quot;&#10;&quot;I was peaceful and calm and happy.&quot;&#10;&quot;Calming.&quot;&#10;&quot;Relaxing/calm.&quot;&#10;&quot;Reflective.&quot;&#10;&quot;Sticky.&quot;"/>
          <p:cNvPicPr>
            <a:picLocks noChangeAspect="1"/>
          </p:cNvPicPr>
          <p:nvPr/>
        </p:nvPicPr>
        <p:blipFill rotWithShape="1">
          <a:blip r:embed="rId2" cstate="print">
            <a:extLst>
              <a:ext uri="{28A0092B-C50C-407E-A947-70E740481C1C}">
                <a14:useLocalDpi xmlns:a14="http://schemas.microsoft.com/office/drawing/2010/main" val="0"/>
              </a:ext>
            </a:extLst>
          </a:blip>
          <a:srcRect l="31365" t="1374" r="7556" b="5578"/>
          <a:stretch/>
        </p:blipFill>
        <p:spPr>
          <a:xfrm rot="5400000">
            <a:off x="7358093" y="971275"/>
            <a:ext cx="4089593" cy="4672528"/>
          </a:xfrm>
          <a:prstGeom prst="rect">
            <a:avLst/>
          </a:prstGeom>
        </p:spPr>
      </p:pic>
    </p:spTree>
    <p:extLst>
      <p:ext uri="{BB962C8B-B14F-4D97-AF65-F5344CB8AC3E}">
        <p14:creationId xmlns:p14="http://schemas.microsoft.com/office/powerpoint/2010/main" val="262739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84680" y="1508324"/>
            <a:ext cx="3594808" cy="2083583"/>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524" y="3449579"/>
            <a:ext cx="6639414" cy="1509952"/>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524" y="1567107"/>
            <a:ext cx="3974542" cy="1605425"/>
          </a:xfrm>
          <a:prstGeom prst="rect">
            <a:avLst/>
          </a:prstGeom>
        </p:spPr>
      </p:pic>
      <p:sp>
        <p:nvSpPr>
          <p:cNvPr id="3" name="Title 1">
            <a:extLst>
              <a:ext uri="{FF2B5EF4-FFF2-40B4-BE49-F238E27FC236}">
                <a16:creationId xmlns:a16="http://schemas.microsoft.com/office/drawing/2014/main" id="{7A190EBD-A99B-62F4-E5FE-1DA50B38307B}"/>
              </a:ext>
            </a:extLst>
          </p:cNvPr>
          <p:cNvSpPr>
            <a:spLocks noGrp="1"/>
          </p:cNvSpPr>
          <p:nvPr>
            <p:ph type="title"/>
          </p:nvPr>
        </p:nvSpPr>
        <p:spPr>
          <a:xfrm>
            <a:off x="333942" y="3046255"/>
            <a:ext cx="2947482" cy="765489"/>
          </a:xfrm>
        </p:spPr>
        <p:txBody>
          <a:bodyPr/>
          <a:lstStyle/>
          <a:p>
            <a:pPr algn="ctr"/>
            <a:r>
              <a:rPr lang="en-GB" dirty="0"/>
              <a:t>Thank you!</a:t>
            </a:r>
          </a:p>
        </p:txBody>
      </p:sp>
    </p:spTree>
    <p:extLst>
      <p:ext uri="{BB962C8B-B14F-4D97-AF65-F5344CB8AC3E}">
        <p14:creationId xmlns:p14="http://schemas.microsoft.com/office/powerpoint/2010/main" val="201050033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1781</TotalTime>
  <Words>841</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Corbel</vt:lpstr>
      <vt:lpstr>Wingdings 2</vt:lpstr>
      <vt:lpstr>Frame</vt:lpstr>
      <vt:lpstr>Making Meanwhile Space Work For  You</vt:lpstr>
      <vt:lpstr>What Is Meanwhile Space?</vt:lpstr>
      <vt:lpstr>What are the benefits to highlight to the landlord?</vt:lpstr>
      <vt:lpstr>How does it work?</vt:lpstr>
      <vt:lpstr>BRED: A Case Study</vt:lpstr>
      <vt:lpstr>BRED: Key Statistics</vt:lpstr>
      <vt:lpstr>BRED: Audience Feedback</vt:lpstr>
      <vt:lpstr>Thank you!</vt:lpstr>
    </vt:vector>
  </TitlesOfParts>
  <Company>North Devon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Reed</dc:creator>
  <cp:lastModifiedBy>Jessica Reed</cp:lastModifiedBy>
  <cp:revision>46</cp:revision>
  <dcterms:created xsi:type="dcterms:W3CDTF">2024-07-01T14:33:48Z</dcterms:created>
  <dcterms:modified xsi:type="dcterms:W3CDTF">2025-12-16T16:06:47Z</dcterms:modified>
</cp:coreProperties>
</file>